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s/slide19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s/slide17.xml" ContentType="application/vnd.openxmlformats-officedocument.presentationml.slide+xml"/>
  <Default Extension="pdf" ContentType="application/pd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6" r:id="rId5"/>
    <p:sldId id="260" r:id="rId6"/>
    <p:sldId id="261" r:id="rId7"/>
    <p:sldId id="262" r:id="rId8"/>
    <p:sldId id="270" r:id="rId9"/>
    <p:sldId id="271" r:id="rId10"/>
    <p:sldId id="273" r:id="rId11"/>
    <p:sldId id="274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1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df>
</file>

<file path=ppt/media/image7.png>
</file>

<file path=ppt/media/image8.pd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D257E-E266-3E47-B3D5-D57D3D944F3A}" type="datetimeFigureOut">
              <a:rPr lang="en-US" smtClean="0"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39F46-5AD0-6F4E-AF0D-FBEB0EAFFD9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d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df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0972" y="1031925"/>
            <a:ext cx="8058047" cy="1933069"/>
          </a:xfrm>
        </p:spPr>
        <p:txBody>
          <a:bodyPr>
            <a:normAutofit/>
          </a:bodyPr>
          <a:lstStyle/>
          <a:p>
            <a:r>
              <a:rPr lang="en-US" sz="5400" dirty="0" smtClean="0">
                <a:cs typeface="kindergarten"/>
              </a:rPr>
              <a:t>A Look Behind NYC’s </a:t>
            </a:r>
            <a:br>
              <a:rPr lang="en-US" sz="5400" dirty="0" smtClean="0">
                <a:cs typeface="kindergarten"/>
              </a:rPr>
            </a:br>
            <a:r>
              <a:rPr lang="en-US" sz="5400" dirty="0" smtClean="0">
                <a:cs typeface="kindergarten"/>
              </a:rPr>
              <a:t>Restaurant Grades</a:t>
            </a:r>
            <a:endParaRPr lang="en-US" sz="5400" dirty="0">
              <a:cs typeface="kindergarten"/>
            </a:endParaRPr>
          </a:p>
        </p:txBody>
      </p:sp>
      <p:pic>
        <p:nvPicPr>
          <p:cNvPr id="4" name="Picture 3" descr="Screen Shot 2015-03-12 at 12.21.43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3549200"/>
            <a:ext cx="7975600" cy="22733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staurant_onlinewireframes.png"/>
          <p:cNvPicPr>
            <a:picLocks noChangeAspect="1"/>
          </p:cNvPicPr>
          <p:nvPr/>
        </p:nvPicPr>
        <p:blipFill>
          <a:blip r:embed="rId2"/>
          <a:srcRect t="20158" r="10525" b="40932"/>
          <a:stretch>
            <a:fillRect/>
          </a:stretch>
        </p:blipFill>
        <p:spPr>
          <a:xfrm>
            <a:off x="2113404" y="369726"/>
            <a:ext cx="4574779" cy="6246936"/>
          </a:xfrm>
          <a:prstGeom prst="rect">
            <a:avLst/>
          </a:prstGeom>
        </p:spPr>
      </p:pic>
      <p:pic>
        <p:nvPicPr>
          <p:cNvPr id="5" name="Picture 4" descr="restaurants_chinesewireframe.png"/>
          <p:cNvPicPr>
            <a:picLocks noChangeAspect="1"/>
          </p:cNvPicPr>
          <p:nvPr/>
        </p:nvPicPr>
        <p:blipFill>
          <a:blip r:embed="rId3"/>
          <a:srcRect t="19557" r="72220" b="28650"/>
          <a:stretch>
            <a:fillRect/>
          </a:stretch>
        </p:blipFill>
        <p:spPr>
          <a:xfrm>
            <a:off x="4485583" y="4555601"/>
            <a:ext cx="1446963" cy="201446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estaurant_onlinewireframes.png"/>
          <p:cNvPicPr>
            <a:picLocks noChangeAspect="1"/>
          </p:cNvPicPr>
          <p:nvPr/>
        </p:nvPicPr>
        <p:blipFill>
          <a:blip r:embed="rId2"/>
          <a:srcRect t="58599" r="14942"/>
          <a:stretch>
            <a:fillRect/>
          </a:stretch>
        </p:blipFill>
        <p:spPr>
          <a:xfrm>
            <a:off x="2290256" y="257201"/>
            <a:ext cx="4140689" cy="632848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2050050"/>
            <a:ext cx="7772400" cy="1470025"/>
          </a:xfrm>
        </p:spPr>
        <p:txBody>
          <a:bodyPr/>
          <a:lstStyle/>
          <a:p>
            <a:r>
              <a:rPr lang="en-US" dirty="0" smtClean="0"/>
              <a:t>3</a:t>
            </a:r>
            <a:r>
              <a:rPr lang="en-US" baseline="30000" dirty="0"/>
              <a:t>r</a:t>
            </a:r>
            <a:r>
              <a:rPr lang="en-US" baseline="30000" dirty="0" smtClean="0"/>
              <a:t>d</a:t>
            </a:r>
            <a:r>
              <a:rPr lang="en-US" dirty="0" smtClean="0"/>
              <a:t> Wireframes</a:t>
            </a:r>
            <a:br>
              <a:rPr lang="en-US" dirty="0" smtClean="0"/>
            </a:br>
            <a:r>
              <a:rPr lang="en-US" dirty="0" smtClean="0"/>
              <a:t>(mobile </a:t>
            </a:r>
            <a:r>
              <a:rPr lang="en-US" dirty="0"/>
              <a:t>v</a:t>
            </a:r>
            <a:r>
              <a:rPr lang="en-US" dirty="0" smtClean="0"/>
              <a:t>ersion)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obile-wireframe-template-02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744" r="-120744"/>
          <a:stretch>
            <a:fillRect/>
          </a:stretch>
        </p:blipFill>
        <p:spPr/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 descr="mobile-wireframe-template-01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744" r="-120744"/>
          <a:stretch>
            <a:fillRect/>
          </a:stretch>
        </p:blipFill>
        <p:spPr/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obile-wireframe-template-03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744" r="-120744"/>
          <a:stretch>
            <a:fillRect/>
          </a:stretch>
        </p:blipFill>
        <p:spPr/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obile-wireframe-template-04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647" r="-120647"/>
          <a:stretch>
            <a:fillRect/>
          </a:stretch>
        </p:blipFill>
        <p:spPr/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obile-wireframe-template-05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647" r="-120647"/>
          <a:stretch>
            <a:fillRect/>
          </a:stretch>
        </p:blipFill>
        <p:spPr/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mobile-wireframe-template-06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20647" r="-120647"/>
          <a:stretch>
            <a:fillRect/>
          </a:stretch>
        </p:blipFill>
        <p:spPr/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torymaptemplate (1)-01.png"/>
          <p:cNvPicPr>
            <a:picLocks noGrp="1" noChangeAspect="1"/>
          </p:cNvPicPr>
          <p:nvPr>
            <p:ph idx="1"/>
          </p:nvPr>
        </p:nvPicPr>
        <p:blipFill>
          <a:blip r:embed="rId2"/>
          <a:srcRect l="32491" t="3154" r="25791" b="25568"/>
          <a:stretch>
            <a:fillRect/>
          </a:stretch>
        </p:blipFill>
        <p:spPr>
          <a:xfrm>
            <a:off x="1800659" y="226413"/>
            <a:ext cx="5954696" cy="6583362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	In 2010, the Department of Health introduced inspection grades that restaurants were ordered to post in their window.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	There are three grades that restaurants can receive as well as a grade pending if they want one more go at getting an A grade.  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48260"/>
            <a:ext cx="8229600" cy="5490369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Graded on a points system: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r>
              <a:rPr lang="en-US" dirty="0" smtClean="0"/>
              <a:t>A : 0-13 points</a:t>
            </a:r>
          </a:p>
          <a:p>
            <a:pPr>
              <a:buNone/>
            </a:pPr>
            <a:r>
              <a:rPr lang="en-US" dirty="0" smtClean="0"/>
              <a:t>B: 14-27 points</a:t>
            </a:r>
          </a:p>
          <a:p>
            <a:pPr>
              <a:buNone/>
            </a:pPr>
            <a:r>
              <a:rPr lang="en-US" dirty="0" smtClean="0"/>
              <a:t>C: 28 + </a:t>
            </a:r>
          </a:p>
          <a:p>
            <a:pPr>
              <a:buNone/>
            </a:pPr>
            <a:endParaRPr lang="en-US" sz="2000" dirty="0" smtClean="0"/>
          </a:p>
          <a:p>
            <a:pPr>
              <a:buNone/>
            </a:pPr>
            <a:r>
              <a:rPr lang="en-US" dirty="0" smtClean="0"/>
              <a:t>Violations include:</a:t>
            </a:r>
          </a:p>
          <a:p>
            <a:pPr>
              <a:buNone/>
            </a:pPr>
            <a:r>
              <a:rPr lang="en-US" dirty="0" smtClean="0"/>
              <a:t>Improper food temperatures</a:t>
            </a:r>
          </a:p>
          <a:p>
            <a:pPr>
              <a:buNone/>
            </a:pPr>
            <a:r>
              <a:rPr lang="en-US" dirty="0" smtClean="0"/>
              <a:t>Discolored cutting boards</a:t>
            </a:r>
          </a:p>
          <a:p>
            <a:pPr>
              <a:buNone/>
            </a:pPr>
            <a:r>
              <a:rPr lang="en-US" dirty="0" smtClean="0"/>
              <a:t>Presence of rodents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3-12 at 1.01.33 PM.png"/>
          <p:cNvPicPr>
            <a:picLocks noGrp="1" noChangeAspect="1"/>
          </p:cNvPicPr>
          <p:nvPr>
            <p:ph idx="1"/>
          </p:nvPr>
        </p:nvPicPr>
        <p:blipFill>
          <a:blip r:embed="rId2"/>
          <a:srcRect t="-1749" b="-1749"/>
          <a:stretch>
            <a:fillRect/>
          </a:stretch>
        </p:blipFill>
        <p:spPr>
          <a:xfrm>
            <a:off x="458838" y="3634428"/>
            <a:ext cx="1523700" cy="1180775"/>
          </a:xfrm>
        </p:spPr>
      </p:pic>
      <p:pic>
        <p:nvPicPr>
          <p:cNvPr id="5" name="Picture 4" descr="Screen Shot 2015-03-12 at 1.01.59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838" y="1948001"/>
            <a:ext cx="1523700" cy="1239874"/>
          </a:xfrm>
          <a:prstGeom prst="rect">
            <a:avLst/>
          </a:prstGeom>
        </p:spPr>
      </p:pic>
      <p:pic>
        <p:nvPicPr>
          <p:cNvPr id="6" name="Picture 5" descr="Screen Shot 2015-03-12 at 1.02.58 PM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838" y="5244829"/>
            <a:ext cx="1523700" cy="1151773"/>
          </a:xfrm>
          <a:prstGeom prst="rect">
            <a:avLst/>
          </a:prstGeom>
        </p:spPr>
      </p:pic>
      <p:pic>
        <p:nvPicPr>
          <p:cNvPr id="7" name="Picture 6" descr="Screen Shot 2015-03-12 at 1.03.47 PM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838" y="618229"/>
            <a:ext cx="1523700" cy="84237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006467" y="618229"/>
            <a:ext cx="5643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363371" y="1110660"/>
            <a:ext cx="6543487" cy="4955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restaurant grading system does not take into account traditional cooking techniques making it harder for ethnic restaurants to get A grades. </a:t>
            </a:r>
          </a:p>
          <a:p>
            <a:endParaRPr lang="en-US" sz="2400" dirty="0" smtClean="0"/>
          </a:p>
          <a:p>
            <a:r>
              <a:rPr lang="en-US" sz="2400" dirty="0" smtClean="0"/>
              <a:t>The President of the Chinese-American Restaurant </a:t>
            </a:r>
          </a:p>
          <a:p>
            <a:r>
              <a:rPr lang="en-US" sz="2400" dirty="0" smtClean="0"/>
              <a:t>Association, the President of Brooklyn’s Chinese-</a:t>
            </a:r>
          </a:p>
          <a:p>
            <a:r>
              <a:rPr lang="en-US" sz="2400" dirty="0" smtClean="0"/>
              <a:t>American Association and additional restaurant owners have said this.</a:t>
            </a:r>
          </a:p>
          <a:p>
            <a:endParaRPr lang="en-US" sz="2800" dirty="0" smtClean="0"/>
          </a:p>
          <a:p>
            <a:r>
              <a:rPr lang="en-US" sz="2400" dirty="0" smtClean="0"/>
              <a:t>I wanted to use data to find a way to show the adverse impact the grading system has on ethnic restaurants.</a:t>
            </a:r>
          </a:p>
          <a:p>
            <a:endParaRPr lang="en-US" sz="2400" dirty="0" smtClean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Wireframes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estaurants_wireframe1_intropage.ai"/>
          <p:cNvPicPr>
            <a:picLocks noGrp="1" noChangeAspect="1"/>
          </p:cNvPicPr>
          <p:nvPr>
            <p:ph idx="1"/>
          </p:nvPr>
        </p:nvPicPr>
        <mc:AlternateContent>
          <mc:Choice xmlns:ma="http://schemas.microsoft.com/office/mac/drawingml/2008/main" Requires="ma">
            <p:blipFill>
              <a:blip r:embed="rId2"/>
              <a:srcRect l="-18187" r="-18187"/>
              <a:stretch>
                <a:fillRect/>
              </a:stretch>
            </p:blipFill>
          </mc:Choice>
          <mc:Fallback>
            <p:blipFill>
              <a:blip r:embed="rId3"/>
              <a:srcRect l="-18187" r="-18187"/>
              <a:stretch>
                <a:fillRect/>
              </a:stretch>
            </p:blipFill>
          </mc:Fallback>
        </mc:AlternateContent>
        <p:spPr>
          <a:xfrm>
            <a:off x="0" y="1077026"/>
            <a:ext cx="9180894" cy="5049138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restaurants_chinesewireframe.ai"/>
          <p:cNvPicPr>
            <a:picLocks noGrp="1" noChangeAspect="1"/>
          </p:cNvPicPr>
          <p:nvPr>
            <p:ph idx="1"/>
          </p:nvPr>
        </p:nvPicPr>
        <mc:AlternateContent>
          <mc:Choice xmlns:ma="http://schemas.microsoft.com/office/mac/drawingml/2008/main" Requires="ma">
            <p:blipFill>
              <a:blip r:embed="rId2"/>
              <a:srcRect l="-18187" r="-18187"/>
              <a:stretch>
                <a:fillRect/>
              </a:stretch>
            </p:blipFill>
          </mc:Choice>
          <mc:Fallback>
            <p:blipFill>
              <a:blip r:embed="rId3"/>
              <a:srcRect l="-18187" r="-18187"/>
              <a:stretch>
                <a:fillRect/>
              </a:stretch>
            </p:blipFill>
          </mc:Fallback>
        </mc:AlternateContent>
        <p:spPr>
          <a:xfrm>
            <a:off x="7044" y="1101190"/>
            <a:ext cx="9136956" cy="5024974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Wireframes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title.png"/>
          <p:cNvPicPr>
            <a:picLocks noGrp="1" noChangeAspect="1"/>
          </p:cNvPicPr>
          <p:nvPr>
            <p:ph idx="1"/>
          </p:nvPr>
        </p:nvPicPr>
        <p:blipFill>
          <a:blip r:embed="rId2"/>
          <a:srcRect l="-18187" r="-18187"/>
          <a:stretch>
            <a:fillRect/>
          </a:stretch>
        </p:blipFill>
        <p:spPr/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171</Words>
  <Application>Microsoft Macintosh PowerPoint</Application>
  <PresentationFormat>On-screen Show (4:3)</PresentationFormat>
  <Paragraphs>24</Paragraphs>
  <Slides>19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A Look Behind NYC’s  Restaurant Grades</vt:lpstr>
      <vt:lpstr>Slide 2</vt:lpstr>
      <vt:lpstr>Slide 3</vt:lpstr>
      <vt:lpstr>Slide 4</vt:lpstr>
      <vt:lpstr>1st Wireframes</vt:lpstr>
      <vt:lpstr>Slide 6</vt:lpstr>
      <vt:lpstr>Slide 7</vt:lpstr>
      <vt:lpstr>2nd Wireframes</vt:lpstr>
      <vt:lpstr>Slide 9</vt:lpstr>
      <vt:lpstr>Slide 10</vt:lpstr>
      <vt:lpstr>Slide 11</vt:lpstr>
      <vt:lpstr>3rd Wireframes (mobile version)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Bosto College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Look Behind NYC’s  Restaurant Grades</dc:title>
  <dc:creator>Noele Illien</dc:creator>
  <cp:lastModifiedBy>Noele Illien</cp:lastModifiedBy>
  <cp:revision>2</cp:revision>
  <dcterms:created xsi:type="dcterms:W3CDTF">2015-03-12T16:17:45Z</dcterms:created>
  <dcterms:modified xsi:type="dcterms:W3CDTF">2015-03-12T17:15:44Z</dcterms:modified>
</cp:coreProperties>
</file>

<file path=docProps/thumbnail.jpeg>
</file>